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0"/>
  </p:notesMasterIdLst>
  <p:sldIdLst>
    <p:sldId id="284" r:id="rId6"/>
    <p:sldId id="287" r:id="rId7"/>
    <p:sldId id="288" r:id="rId8"/>
    <p:sldId id="291" r:id="rId9"/>
    <p:sldId id="290" r:id="rId10"/>
    <p:sldId id="283" r:id="rId11"/>
    <p:sldId id="285" r:id="rId12"/>
    <p:sldId id="294" r:id="rId13"/>
    <p:sldId id="292" r:id="rId14"/>
    <p:sldId id="289" r:id="rId15"/>
    <p:sldId id="296" r:id="rId16"/>
    <p:sldId id="293" r:id="rId17"/>
    <p:sldId id="295" r:id="rId18"/>
    <p:sldId id="286" r:id="rId1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161"/>
    <a:srgbClr val="ED1556"/>
    <a:srgbClr val="EC0E51"/>
    <a:srgbClr val="004361"/>
    <a:srgbClr val="003F5E"/>
    <a:srgbClr val="013F5E"/>
    <a:srgbClr val="FFFFFF"/>
    <a:srgbClr val="004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9" autoAdjust="0"/>
    <p:restoredTop sz="94660"/>
  </p:normalViewPr>
  <p:slideViewPr>
    <p:cSldViewPr snapToGrid="0">
      <p:cViewPr>
        <p:scale>
          <a:sx n="160" d="100"/>
          <a:sy n="160" d="100"/>
        </p:scale>
        <p:origin x="416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7644" y="3297754"/>
            <a:ext cx="3822700" cy="28146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7644" y="2767292"/>
            <a:ext cx="6984756" cy="37659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97644" y="2205711"/>
            <a:ext cx="6984756" cy="426979"/>
          </a:xfrm>
        </p:spPr>
        <p:txBody>
          <a:bodyPr>
            <a:no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97643" y="3952706"/>
            <a:ext cx="3752453" cy="327255"/>
          </a:xfrm>
        </p:spPr>
        <p:txBody>
          <a:bodyPr/>
          <a:lstStyle>
            <a:lvl1pPr marL="0" indent="0">
              <a:buNone/>
              <a:defRPr sz="1200">
                <a:solidFill>
                  <a:srgbClr val="ED1556"/>
                </a:solidFill>
              </a:defRPr>
            </a:lvl1pPr>
          </a:lstStyle>
          <a:p>
            <a:pPr lvl="0"/>
            <a:r>
              <a:rPr lang="en-US" dirty="0" smtClean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97643" y="4186233"/>
            <a:ext cx="3752453" cy="32123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D1556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27" name="Title 3"/>
          <p:cNvSpPr txBox="1">
            <a:spLocks/>
          </p:cNvSpPr>
          <p:nvPr userDrawn="1"/>
        </p:nvSpPr>
        <p:spPr>
          <a:xfrm>
            <a:off x="778211" y="507878"/>
            <a:ext cx="2088559" cy="566122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en-GB" sz="3600" b="1" dirty="0" smtClean="0">
                <a:solidFill>
                  <a:srgbClr val="ED1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TNC</a:t>
            </a:r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3"/>
          <p:cNvSpPr txBox="1">
            <a:spLocks/>
          </p:cNvSpPr>
          <p:nvPr userDrawn="1"/>
        </p:nvSpPr>
        <p:spPr>
          <a:xfrm>
            <a:off x="778211" y="938502"/>
            <a:ext cx="4417807" cy="328707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en-GB" sz="1100" b="1" spc="15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ART OF CREATIVE NETWORKING</a:t>
            </a:r>
            <a:endParaRPr lang="en-GB" sz="1100" b="1" spc="15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5" y="501545"/>
            <a:ext cx="1449786" cy="62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1735" y="108000"/>
            <a:ext cx="7209065" cy="73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GN4 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3"/>
          <p:cNvSpPr txBox="1">
            <a:spLocks/>
          </p:cNvSpPr>
          <p:nvPr userDrawn="1"/>
        </p:nvSpPr>
        <p:spPr>
          <a:xfrm>
            <a:off x="0" y="2172211"/>
            <a:ext cx="9144000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3200" b="0" dirty="0">
                <a:solidFill>
                  <a:srgbClr val="ED1556"/>
                </a:solidFill>
              </a:rPr>
              <a:t>Thank </a:t>
            </a:r>
            <a:r>
              <a:rPr lang="en-GB" sz="3200" b="0" dirty="0" smtClean="0">
                <a:solidFill>
                  <a:srgbClr val="ED1556"/>
                </a:solidFill>
              </a:rPr>
              <a:t>you</a:t>
            </a:r>
            <a:endParaRPr lang="en-GB" sz="3200" b="0" dirty="0">
              <a:solidFill>
                <a:srgbClr val="ED1556"/>
              </a:solidFill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74018" y="3533448"/>
            <a:ext cx="3795964" cy="263127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16" name="Title 3"/>
          <p:cNvSpPr txBox="1">
            <a:spLocks/>
          </p:cNvSpPr>
          <p:nvPr userDrawn="1"/>
        </p:nvSpPr>
        <p:spPr>
          <a:xfrm>
            <a:off x="0" y="2701470"/>
            <a:ext cx="9144000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ctr"/>
            <a:r>
              <a:rPr lang="en-US" sz="4000" b="0" dirty="0" smtClean="0">
                <a:solidFill>
                  <a:schemeClr val="bg1"/>
                </a:solidFill>
              </a:rPr>
              <a:t>Any Questions?</a:t>
            </a:r>
          </a:p>
        </p:txBody>
      </p:sp>
      <p:sp>
        <p:nvSpPr>
          <p:cNvPr id="11" name="Title 3"/>
          <p:cNvSpPr txBox="1">
            <a:spLocks/>
          </p:cNvSpPr>
          <p:nvPr userDrawn="1"/>
        </p:nvSpPr>
        <p:spPr>
          <a:xfrm>
            <a:off x="778211" y="507878"/>
            <a:ext cx="2088559" cy="566122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en-GB" sz="3600" b="1" dirty="0" smtClean="0">
                <a:solidFill>
                  <a:srgbClr val="ED1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TNC</a:t>
            </a:r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3"/>
          <p:cNvSpPr txBox="1">
            <a:spLocks/>
          </p:cNvSpPr>
          <p:nvPr userDrawn="1"/>
        </p:nvSpPr>
        <p:spPr>
          <a:xfrm>
            <a:off x="778211" y="938502"/>
            <a:ext cx="4417807" cy="328707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en-GB" sz="1100" b="1" spc="15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ART OF CREATIVE NETWORKING</a:t>
            </a:r>
            <a:endParaRPr lang="en-GB" sz="1100" b="1" spc="15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415" y="501545"/>
            <a:ext cx="1203126" cy="522066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1451592" y="4642549"/>
            <a:ext cx="6195932" cy="294664"/>
            <a:chOff x="1162308" y="4642549"/>
            <a:chExt cx="6195932" cy="294664"/>
          </a:xfrm>
        </p:grpSpPr>
        <p:sp>
          <p:nvSpPr>
            <p:cNvPr id="19" name="TextBox 18"/>
            <p:cNvSpPr txBox="1"/>
            <p:nvPr userDrawn="1"/>
          </p:nvSpPr>
          <p:spPr>
            <a:xfrm>
              <a:off x="1588712" y="4697548"/>
              <a:ext cx="576952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6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This</a:t>
              </a:r>
              <a:r>
                <a:rPr lang="en-GB" sz="600" kern="1200" baseline="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work is part of a project that has received </a:t>
              </a:r>
              <a:r>
                <a:rPr lang="en-GB" sz="6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funding from the European Union’s Horizon 2020 research and innovation programme under Grant Agreement No. 731122 (GN4-2).</a:t>
              </a:r>
              <a:endParaRPr lang="en-GB" sz="600" dirty="0">
                <a:solidFill>
                  <a:schemeClr val="bg1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308" y="4642549"/>
              <a:ext cx="433675" cy="294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94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non project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 txBox="1">
            <a:spLocks/>
          </p:cNvSpPr>
          <p:nvPr userDrawn="1"/>
        </p:nvSpPr>
        <p:spPr>
          <a:xfrm>
            <a:off x="0" y="2227694"/>
            <a:ext cx="9144000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1575" b="0" dirty="0">
                <a:solidFill>
                  <a:schemeClr val="bg1"/>
                </a:solidFill>
              </a:rPr>
              <a:t>Thank </a:t>
            </a:r>
            <a:r>
              <a:rPr lang="en-GB" sz="1575" b="0" dirty="0" smtClean="0">
                <a:solidFill>
                  <a:schemeClr val="bg1"/>
                </a:solidFill>
              </a:rPr>
              <a:t>you</a:t>
            </a:r>
            <a:endParaRPr lang="en-GB" sz="1575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01"/>
          <a:stretch/>
        </p:blipFill>
        <p:spPr>
          <a:xfrm>
            <a:off x="0" y="0"/>
            <a:ext cx="9144000" cy="8896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21510"/>
            <a:ext cx="6780516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1149765"/>
            <a:ext cx="8181975" cy="3489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6877" y="4809935"/>
            <a:ext cx="8362562" cy="0"/>
          </a:xfrm>
          <a:prstGeom prst="line">
            <a:avLst/>
          </a:prstGeom>
          <a:ln w="12700" cap="rnd">
            <a:solidFill>
              <a:srgbClr val="ED15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679" y="218691"/>
            <a:ext cx="1098696" cy="47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1" r:id="rId3"/>
    <p:sldLayoutId id="2147483663" r:id="rId4"/>
    <p:sldLayoutId id="2147483662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bg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rgbClr val="00436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436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3F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436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436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GB" sz="1800" dirty="0" smtClean="0"/>
              <a:t>Vincenzo Capone</a:t>
            </a:r>
            <a:endParaRPr lang="en-GB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Research engagement: a failure story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Learning from failures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1600" dirty="0" smtClean="0"/>
              <a:t>Linz (AT)</a:t>
            </a:r>
            <a:endParaRPr lang="en-GB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GB" sz="1600" dirty="0" smtClean="0"/>
              <a:t>31 </a:t>
            </a:r>
            <a:r>
              <a:rPr lang="en-GB" sz="1600" dirty="0" smtClean="0"/>
              <a:t>May 2017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8953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" t="25176" r="1841" b="26914"/>
          <a:stretch/>
        </p:blipFill>
        <p:spPr>
          <a:xfrm>
            <a:off x="1105231" y="1195009"/>
            <a:ext cx="6925586" cy="3462794"/>
          </a:xfrm>
        </p:spPr>
      </p:pic>
    </p:spTree>
    <p:extLst>
      <p:ext uri="{BB962C8B-B14F-4D97-AF65-F5344CB8AC3E}">
        <p14:creationId xmlns:p14="http://schemas.microsoft.com/office/powerpoint/2010/main" val="6397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all users are aware of what we </a:t>
            </a:r>
            <a:r>
              <a:rPr lang="en-US" dirty="0" smtClean="0"/>
              <a:t>do/are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6" y="923001"/>
            <a:ext cx="6854025" cy="38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1735" y="1574358"/>
            <a:ext cx="8181975" cy="252443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/>
              <a:t>IT departments need to be part of the conversation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Sometimes (all the time, really</a:t>
            </a:r>
            <a:r>
              <a:rPr lang="mr-IN" sz="2000" dirty="0" smtClean="0"/>
              <a:t>…</a:t>
            </a:r>
            <a:r>
              <a:rPr lang="en-GB" sz="2000" dirty="0" smtClean="0"/>
              <a:t>) there’s </a:t>
            </a:r>
            <a:r>
              <a:rPr lang="en-US" sz="2000" dirty="0" smtClean="0"/>
              <a:t>money involved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Scientists </a:t>
            </a:r>
            <a:r>
              <a:rPr lang="en-US" dirty="0"/>
              <a:t>are NOT (usually) </a:t>
            </a:r>
            <a:r>
              <a:rPr lang="en-US" dirty="0" smtClean="0"/>
              <a:t>IT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4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60" y="906408"/>
            <a:ext cx="7570260" cy="37244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Collaborate!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1623" y="4059960"/>
            <a:ext cx="88343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0" cap="none" spc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Possibly </a:t>
            </a:r>
            <a:r>
              <a:rPr lang="en-GB" sz="4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start a task force</a:t>
            </a:r>
            <a:r>
              <a:rPr lang="mr-IN" sz="4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…</a:t>
            </a:r>
            <a:endParaRPr lang="en-GB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708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 smtClean="0"/>
              <a:t>vincenzo.capone@geant.org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12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201" y="1422400"/>
            <a:ext cx="8181975" cy="314198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1600" dirty="0" smtClean="0"/>
              <a:t>Bio-imaging community (Life Science)</a:t>
            </a:r>
          </a:p>
          <a:p>
            <a:pPr>
              <a:lnSpc>
                <a:spcPct val="200000"/>
              </a:lnSpc>
            </a:pPr>
            <a:r>
              <a:rPr lang="en-US" sz="1600" dirty="0" smtClean="0"/>
              <a:t>2 institutions having issues with data transfer to a major research </a:t>
            </a:r>
            <a:r>
              <a:rPr lang="en-US" sz="1600" dirty="0" err="1" smtClean="0"/>
              <a:t>centre</a:t>
            </a:r>
            <a:endParaRPr lang="en-US" sz="1600" dirty="0" smtClean="0"/>
          </a:p>
          <a:p>
            <a:pPr lvl="1">
              <a:lnSpc>
                <a:spcPct val="200000"/>
              </a:lnSpc>
            </a:pPr>
            <a:r>
              <a:rPr lang="en-US" sz="1400" dirty="0" smtClean="0"/>
              <a:t>Very poor throughput (&lt;100Mbit)</a:t>
            </a:r>
          </a:p>
          <a:p>
            <a:pPr>
              <a:lnSpc>
                <a:spcPct val="200000"/>
              </a:lnSpc>
            </a:pPr>
            <a:r>
              <a:rPr lang="en-US" sz="1600" dirty="0" smtClean="0"/>
              <a:t>First contact in a Community Workshop</a:t>
            </a:r>
          </a:p>
          <a:p>
            <a:pPr>
              <a:lnSpc>
                <a:spcPct val="200000"/>
              </a:lnSpc>
            </a:pPr>
            <a:r>
              <a:rPr lang="en-US" sz="1600" dirty="0" smtClean="0"/>
              <a:t>“We need a network upgrade"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201" y="1510145"/>
            <a:ext cx="8181975" cy="312934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/>
              <a:t>Gather information from the sites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Identify the involved parties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Estimate the extent of the problem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M.O.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step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14457" r="14288" b="13034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6431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2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Tough luck</a:t>
            </a:r>
            <a:r>
              <a:rPr lang="mr-IN" dirty="0"/>
              <a:t>…</a:t>
            </a:r>
            <a:r>
              <a:rPr lang="en-GB" dirty="0"/>
              <a:t> let’s try again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04" y="53304"/>
            <a:ext cx="6534277" cy="50386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6509" y="4861125"/>
            <a:ext cx="20553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/>
              <a:t> ©1999 20TH CENTURY FOX FILM CORP.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93407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908169">
            <a:off x="3261833" y="1510052"/>
            <a:ext cx="605742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They don’t </a:t>
            </a:r>
            <a:r>
              <a:rPr lang="en-GB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understand what we need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”Engage your IT department”</a:t>
            </a:r>
          </a:p>
        </p:txBody>
      </p:sp>
      <p:sp>
        <p:nvSpPr>
          <p:cNvPr id="4" name="Rectangle 3"/>
          <p:cNvSpPr/>
          <p:nvPr/>
        </p:nvSpPr>
        <p:spPr>
          <a:xfrm rot="20420395">
            <a:off x="-70895" y="2187145"/>
            <a:ext cx="94548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They don’t talk to us!</a:t>
            </a:r>
            <a:endParaRPr lang="en-GB" sz="8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00592"/>
            <a:ext cx="46587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We don’t know what to ask</a:t>
            </a:r>
            <a:endParaRPr lang="en-GB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050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“Engage your NREN”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129776" y="1305611"/>
            <a:ext cx="303553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do you mean by NREN?....</a:t>
            </a:r>
            <a:endParaRPr lang="en-GB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33" y="884043"/>
            <a:ext cx="6386067" cy="425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4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201" y="1591055"/>
            <a:ext cx="8181975" cy="304843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/>
              <a:t>We were not able to help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Users keep shipping disks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Epilogue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9772" y="2352438"/>
            <a:ext cx="7209065" cy="7344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1C4161"/>
                </a:solidFill>
              </a:rPr>
              <a:t>Lessons learned</a:t>
            </a:r>
            <a:endParaRPr lang="en-US" sz="4800" dirty="0">
              <a:solidFill>
                <a:srgbClr val="1C4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Props1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9AA3960-760A-4B61-8C8B-DBF90F37C8C8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sharepoint/v3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e7019c98-23ef-46f8-8434-cfd3a3bc739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1916</TotalTime>
  <Words>178</Words>
  <Application>Microsoft Macintosh PowerPoint</Application>
  <PresentationFormat>On-screen Show (16:9)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Mangal</vt:lpstr>
      <vt:lpstr>Verdana</vt:lpstr>
      <vt:lpstr>GEANT Association</vt:lpstr>
      <vt:lpstr>PowerPoint Presentation</vt:lpstr>
      <vt:lpstr>Context</vt:lpstr>
      <vt:lpstr>The M.O.</vt:lpstr>
      <vt:lpstr>First step</vt:lpstr>
      <vt:lpstr>Tough luck… let’s try again</vt:lpstr>
      <vt:lpstr>”Engage your IT department”</vt:lpstr>
      <vt:lpstr>“Engage your NREN”</vt:lpstr>
      <vt:lpstr>Epilogue</vt:lpstr>
      <vt:lpstr>Lessons learned</vt:lpstr>
      <vt:lpstr>PowerPoint Presentation</vt:lpstr>
      <vt:lpstr>Not all users are aware of what we do/are</vt:lpstr>
      <vt:lpstr>Scientists are NOT (usually) IT people</vt:lpstr>
      <vt:lpstr>Collaborate!</vt:lpstr>
      <vt:lpstr>PowerPoint Presentation</vt:lpstr>
    </vt:vector>
  </TitlesOfParts>
  <Company>DANTE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Vincenzo Capone</cp:lastModifiedBy>
  <cp:revision>83</cp:revision>
  <dcterms:created xsi:type="dcterms:W3CDTF">2015-04-29T14:13:57Z</dcterms:created>
  <dcterms:modified xsi:type="dcterms:W3CDTF">2017-05-30T13:06:12Z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